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61" r:id="rId2"/>
    <p:sldId id="257" r:id="rId3"/>
    <p:sldId id="258" r:id="rId4"/>
    <p:sldId id="259" r:id="rId5"/>
    <p:sldId id="265" r:id="rId6"/>
    <p:sldId id="266" r:id="rId7"/>
    <p:sldId id="267" r:id="rId8"/>
    <p:sldId id="268" r:id="rId9"/>
    <p:sldId id="269" r:id="rId10"/>
    <p:sldId id="270" r:id="rId11"/>
    <p:sldId id="271"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Raleway" panose="020B0604020202020204" charset="0"/>
      <p:regular r:id="rId18"/>
      <p:bold r:id="rId19"/>
      <p:italic r:id="rId20"/>
      <p:boldItalic r:id="rId21"/>
    </p:embeddedFont>
    <p:embeddedFont>
      <p:font typeface="Lobster"/>
      <p:regular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2" autoAdjust="0"/>
    <p:restoredTop sz="94660"/>
  </p:normalViewPr>
  <p:slideViewPr>
    <p:cSldViewPr snapToGrid="0">
      <p:cViewPr varScale="1">
        <p:scale>
          <a:sx n="83" d="100"/>
          <a:sy n="83" d="100"/>
        </p:scale>
        <p:origin x="23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Shape 35"/>
          <p:cNvGrpSpPr/>
          <p:nvPr/>
        </p:nvGrpSpPr>
        <p:grpSpPr>
          <a:xfrm>
            <a:off x="830392" y="1191256"/>
            <a:ext cx="745763" cy="45826"/>
            <a:chOff x="4580561" y="2589004"/>
            <a:chExt cx="1064464" cy="25200"/>
          </a:xfrm>
        </p:grpSpPr>
        <p:sp>
          <p:nvSpPr>
            <p:cNvPr id="36" name="Shape 3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8" name="Shape 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40" name="Shape 40">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Shape 42">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Shape 43">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Shape 1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159" name="Shape 159"/>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Shape 160"/>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Shape 161"/>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Shape 5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59" name="Shape 5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0" name="Shape 6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Shape 61">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Shape 6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Shape 63"/>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Shape 6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Shape 6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GB"/>
              <a:t>‹#›</a:t>
            </a:fld>
            <a:endParaRPr/>
          </a:p>
        </p:txBody>
      </p:sp>
      <p:sp>
        <p:nvSpPr>
          <p:cNvPr id="68" name="Shape 6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9" name="Shape 6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Shape 7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Shape 71">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Shape 72"/>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Shape 8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8" name="Shape 88"/>
          <p:cNvGrpSpPr/>
          <p:nvPr/>
        </p:nvGrpSpPr>
        <p:grpSpPr>
          <a:xfrm>
            <a:off x="830392" y="1191256"/>
            <a:ext cx="745763" cy="45826"/>
            <a:chOff x="4580561" y="2589004"/>
            <a:chExt cx="1064464" cy="25200"/>
          </a:xfrm>
        </p:grpSpPr>
        <p:sp>
          <p:nvSpPr>
            <p:cNvPr id="89" name="Shape 8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1" name="Shape 9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Shape 9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93" name="Shape 93">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4" name="Shape 94">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Shape 9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Shape 9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Shape 9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9" name="Shape 99"/>
          <p:cNvGrpSpPr/>
          <p:nvPr/>
        </p:nvGrpSpPr>
        <p:grpSpPr>
          <a:xfrm>
            <a:off x="830392" y="1191256"/>
            <a:ext cx="745763" cy="45826"/>
            <a:chOff x="4580561" y="2589004"/>
            <a:chExt cx="1064464" cy="25200"/>
          </a:xfrm>
        </p:grpSpPr>
        <p:sp>
          <p:nvSpPr>
            <p:cNvPr id="100" name="Shape 10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2" name="Shape 10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Shape 10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Shape 10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105" name="Shape 10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6" name="Shape 10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Shape 10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Shape 10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Shape 110"/>
          <p:cNvGrpSpPr/>
          <p:nvPr/>
        </p:nvGrpSpPr>
        <p:grpSpPr>
          <a:xfrm>
            <a:off x="830392" y="4169130"/>
            <a:ext cx="745763" cy="45826"/>
            <a:chOff x="4580561" y="2589004"/>
            <a:chExt cx="1064464" cy="25200"/>
          </a:xfrm>
        </p:grpSpPr>
        <p:sp>
          <p:nvSpPr>
            <p:cNvPr id="111" name="Shape 1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Shape 113"/>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Shape 1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115" name="Shape 115">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6" name="Shape 116">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Shape 1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Shape 118">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Shape 120"/>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1" name="Shape 121"/>
          <p:cNvGrpSpPr/>
          <p:nvPr/>
        </p:nvGrpSpPr>
        <p:grpSpPr>
          <a:xfrm>
            <a:off x="830392" y="1191256"/>
            <a:ext cx="745763" cy="45826"/>
            <a:chOff x="4580561" y="2589004"/>
            <a:chExt cx="1064464" cy="25200"/>
          </a:xfrm>
        </p:grpSpPr>
        <p:sp>
          <p:nvSpPr>
            <p:cNvPr id="122" name="Shape 1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4" name="Shape 1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Shape 12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Shape 12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128" name="Shape 128">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9" name="Shape 12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Shape 13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Shape 131">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3" name="Shape 14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Shape 14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Shape 1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GB"/>
              <a:t>‹#›</a:t>
            </a:fld>
            <a:endParaRPr/>
          </a:p>
        </p:txBody>
      </p:sp>
      <p:sp>
        <p:nvSpPr>
          <p:cNvPr id="146" name="Shape 146">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47" name="Shape 14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Shape 148">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Shape 149">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
        <p:nvSpPr>
          <p:cNvPr id="152" name="Shape 15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3" name="Shape 15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Shape 154">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Shape 15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5" r:id="rId4"/>
    <p:sldLayoutId id="2147483656" r:id="rId5"/>
    <p:sldLayoutId id="2147483657" r:id="rId6"/>
    <p:sldLayoutId id="2147483658"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17D7-B2E5-4A23-BC4A-9AB1E4BC718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B1E880-BE54-40DD-8A61-C8E4A04B33D1}"/>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DE4F13D-244C-4DEC-B302-5A07DCCDDAA4}"/>
              </a:ext>
            </a:extLst>
          </p:cNvPr>
          <p:cNvPicPr>
            <a:picLocks noChangeAspect="1"/>
          </p:cNvPicPr>
          <p:nvPr/>
        </p:nvPicPr>
        <p:blipFill>
          <a:blip r:embed="rId2"/>
          <a:stretch>
            <a:fillRect/>
          </a:stretch>
        </p:blipFill>
        <p:spPr>
          <a:xfrm>
            <a:off x="-1" y="445178"/>
            <a:ext cx="9247193" cy="4698321"/>
          </a:xfrm>
          <a:prstGeom prst="rect">
            <a:avLst/>
          </a:prstGeom>
        </p:spPr>
      </p:pic>
      <p:sp>
        <p:nvSpPr>
          <p:cNvPr id="5" name="Shape 176">
            <a:extLst>
              <a:ext uri="{FF2B5EF4-FFF2-40B4-BE49-F238E27FC236}">
                <a16:creationId xmlns:a16="http://schemas.microsoft.com/office/drawing/2014/main" id="{67E8878E-2750-4E47-80C5-354DBA1B1752}"/>
              </a:ext>
            </a:extLst>
          </p:cNvPr>
          <p:cNvSpPr txBox="1">
            <a:spLocks/>
          </p:cNvSpPr>
          <p:nvPr/>
        </p:nvSpPr>
        <p:spPr>
          <a:xfrm>
            <a:off x="729575" y="1174475"/>
            <a:ext cx="8414400" cy="16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3600" dirty="0">
                <a:latin typeface="Lobster"/>
                <a:ea typeface="Lobster"/>
                <a:cs typeface="Lobster"/>
                <a:sym typeface="Lobster"/>
              </a:rPr>
              <a:t>CS544 Project: Property Analysis with R</a:t>
            </a:r>
          </a:p>
          <a:p>
            <a:endParaRPr lang="en-US" sz="3600" dirty="0">
              <a:latin typeface="Lobster"/>
              <a:sym typeface="Lobster"/>
            </a:endParaRPr>
          </a:p>
          <a:p>
            <a:pPr algn="ctr"/>
            <a:r>
              <a:rPr lang="en-US" sz="2400" dirty="0">
                <a:latin typeface="Lobster"/>
                <a:sym typeface="Lobster"/>
              </a:rPr>
              <a:t>Krishanu Ghosh</a:t>
            </a:r>
            <a:endParaRPr lang="en-US" sz="2400" dirty="0"/>
          </a:p>
        </p:txBody>
      </p:sp>
    </p:spTree>
    <p:extLst>
      <p:ext uri="{BB962C8B-B14F-4D97-AF65-F5344CB8AC3E}">
        <p14:creationId xmlns:p14="http://schemas.microsoft.com/office/powerpoint/2010/main" val="368005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595828"/>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Various Sampling</a:t>
            </a:r>
            <a:endParaRPr sz="2400" dirty="0">
              <a:latin typeface="Lato"/>
              <a:ea typeface="Lato"/>
              <a:cs typeface="Lato"/>
              <a:sym typeface="Lato"/>
            </a:endParaRPr>
          </a:p>
        </p:txBody>
      </p:sp>
      <p:sp>
        <p:nvSpPr>
          <p:cNvPr id="10" name="Shape 189">
            <a:extLst>
              <a:ext uri="{FF2B5EF4-FFF2-40B4-BE49-F238E27FC236}">
                <a16:creationId xmlns:a16="http://schemas.microsoft.com/office/drawing/2014/main" id="{8BAD4DD5-8BDB-429A-9137-1378E50C1A33}"/>
              </a:ext>
            </a:extLst>
          </p:cNvPr>
          <p:cNvSpPr txBox="1">
            <a:spLocks/>
          </p:cNvSpPr>
          <p:nvPr/>
        </p:nvSpPr>
        <p:spPr>
          <a:xfrm>
            <a:off x="141984" y="1308530"/>
            <a:ext cx="2508852" cy="3127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Data Distribution</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SRSWOR</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Systematic</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Stratified</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pic>
        <p:nvPicPr>
          <p:cNvPr id="2" name="Picture 1">
            <a:extLst>
              <a:ext uri="{FF2B5EF4-FFF2-40B4-BE49-F238E27FC236}">
                <a16:creationId xmlns:a16="http://schemas.microsoft.com/office/drawing/2014/main" id="{EC5B5B19-9ED9-420A-9967-EF59BE471DC9}"/>
              </a:ext>
            </a:extLst>
          </p:cNvPr>
          <p:cNvPicPr>
            <a:picLocks noChangeAspect="1"/>
          </p:cNvPicPr>
          <p:nvPr/>
        </p:nvPicPr>
        <p:blipFill>
          <a:blip r:embed="rId2"/>
          <a:stretch>
            <a:fillRect/>
          </a:stretch>
        </p:blipFill>
        <p:spPr>
          <a:xfrm>
            <a:off x="2231986" y="1308530"/>
            <a:ext cx="2866489" cy="446710"/>
          </a:xfrm>
          <a:prstGeom prst="rect">
            <a:avLst/>
          </a:prstGeom>
        </p:spPr>
      </p:pic>
      <p:pic>
        <p:nvPicPr>
          <p:cNvPr id="3" name="Picture 2">
            <a:extLst>
              <a:ext uri="{FF2B5EF4-FFF2-40B4-BE49-F238E27FC236}">
                <a16:creationId xmlns:a16="http://schemas.microsoft.com/office/drawing/2014/main" id="{6D8B7F01-C599-4865-B53A-E0F6C7F4B3F1}"/>
              </a:ext>
            </a:extLst>
          </p:cNvPr>
          <p:cNvPicPr>
            <a:picLocks noChangeAspect="1"/>
          </p:cNvPicPr>
          <p:nvPr/>
        </p:nvPicPr>
        <p:blipFill>
          <a:blip r:embed="rId3"/>
          <a:stretch>
            <a:fillRect/>
          </a:stretch>
        </p:blipFill>
        <p:spPr>
          <a:xfrm>
            <a:off x="5181599" y="1279970"/>
            <a:ext cx="3751956" cy="516076"/>
          </a:xfrm>
          <a:prstGeom prst="rect">
            <a:avLst/>
          </a:prstGeom>
        </p:spPr>
      </p:pic>
      <p:pic>
        <p:nvPicPr>
          <p:cNvPr id="5" name="Picture 4">
            <a:extLst>
              <a:ext uri="{FF2B5EF4-FFF2-40B4-BE49-F238E27FC236}">
                <a16:creationId xmlns:a16="http://schemas.microsoft.com/office/drawing/2014/main" id="{617CB6E4-47F5-4FBB-B16F-2BE622F3B354}"/>
              </a:ext>
            </a:extLst>
          </p:cNvPr>
          <p:cNvPicPr>
            <a:picLocks noChangeAspect="1"/>
          </p:cNvPicPr>
          <p:nvPr/>
        </p:nvPicPr>
        <p:blipFill>
          <a:blip r:embed="rId4"/>
          <a:stretch>
            <a:fillRect/>
          </a:stretch>
        </p:blipFill>
        <p:spPr>
          <a:xfrm>
            <a:off x="2163118" y="2232986"/>
            <a:ext cx="2508852" cy="468070"/>
          </a:xfrm>
          <a:prstGeom prst="rect">
            <a:avLst/>
          </a:prstGeom>
        </p:spPr>
      </p:pic>
      <p:pic>
        <p:nvPicPr>
          <p:cNvPr id="9" name="Picture 8">
            <a:extLst>
              <a:ext uri="{FF2B5EF4-FFF2-40B4-BE49-F238E27FC236}">
                <a16:creationId xmlns:a16="http://schemas.microsoft.com/office/drawing/2014/main" id="{19A5484D-16DA-4660-A8CE-E84190038915}"/>
              </a:ext>
            </a:extLst>
          </p:cNvPr>
          <p:cNvPicPr>
            <a:picLocks noChangeAspect="1"/>
          </p:cNvPicPr>
          <p:nvPr/>
        </p:nvPicPr>
        <p:blipFill>
          <a:blip r:embed="rId5"/>
          <a:stretch>
            <a:fillRect/>
          </a:stretch>
        </p:blipFill>
        <p:spPr>
          <a:xfrm>
            <a:off x="4644621" y="2293575"/>
            <a:ext cx="4288934" cy="474481"/>
          </a:xfrm>
          <a:prstGeom prst="rect">
            <a:avLst/>
          </a:prstGeom>
        </p:spPr>
      </p:pic>
      <p:pic>
        <p:nvPicPr>
          <p:cNvPr id="11" name="Picture 10">
            <a:extLst>
              <a:ext uri="{FF2B5EF4-FFF2-40B4-BE49-F238E27FC236}">
                <a16:creationId xmlns:a16="http://schemas.microsoft.com/office/drawing/2014/main" id="{7344A838-A6B6-4F84-8F12-2B53BC43A68B}"/>
              </a:ext>
            </a:extLst>
          </p:cNvPr>
          <p:cNvPicPr>
            <a:picLocks noChangeAspect="1"/>
          </p:cNvPicPr>
          <p:nvPr/>
        </p:nvPicPr>
        <p:blipFill>
          <a:blip r:embed="rId6"/>
          <a:stretch>
            <a:fillRect/>
          </a:stretch>
        </p:blipFill>
        <p:spPr>
          <a:xfrm>
            <a:off x="2163118" y="3329573"/>
            <a:ext cx="2288809" cy="420593"/>
          </a:xfrm>
          <a:prstGeom prst="rect">
            <a:avLst/>
          </a:prstGeom>
        </p:spPr>
      </p:pic>
      <p:pic>
        <p:nvPicPr>
          <p:cNvPr id="12" name="Picture 11">
            <a:extLst>
              <a:ext uri="{FF2B5EF4-FFF2-40B4-BE49-F238E27FC236}">
                <a16:creationId xmlns:a16="http://schemas.microsoft.com/office/drawing/2014/main" id="{58B2E499-106B-4E4A-9F6A-DF879CF377F0}"/>
              </a:ext>
            </a:extLst>
          </p:cNvPr>
          <p:cNvPicPr>
            <a:picLocks noChangeAspect="1"/>
          </p:cNvPicPr>
          <p:nvPr/>
        </p:nvPicPr>
        <p:blipFill>
          <a:blip r:embed="rId7"/>
          <a:stretch>
            <a:fillRect/>
          </a:stretch>
        </p:blipFill>
        <p:spPr>
          <a:xfrm>
            <a:off x="4692075" y="3306391"/>
            <a:ext cx="4146965" cy="474481"/>
          </a:xfrm>
          <a:prstGeom prst="rect">
            <a:avLst/>
          </a:prstGeom>
        </p:spPr>
      </p:pic>
      <p:pic>
        <p:nvPicPr>
          <p:cNvPr id="13" name="Picture 12">
            <a:extLst>
              <a:ext uri="{FF2B5EF4-FFF2-40B4-BE49-F238E27FC236}">
                <a16:creationId xmlns:a16="http://schemas.microsoft.com/office/drawing/2014/main" id="{3CD8E84A-6235-40D8-8ED9-E0DEC30AEEF6}"/>
              </a:ext>
            </a:extLst>
          </p:cNvPr>
          <p:cNvPicPr>
            <a:picLocks noChangeAspect="1"/>
          </p:cNvPicPr>
          <p:nvPr/>
        </p:nvPicPr>
        <p:blipFill>
          <a:blip r:embed="rId8"/>
          <a:stretch>
            <a:fillRect/>
          </a:stretch>
        </p:blipFill>
        <p:spPr>
          <a:xfrm>
            <a:off x="1992767" y="4279779"/>
            <a:ext cx="2459160" cy="383246"/>
          </a:xfrm>
          <a:prstGeom prst="rect">
            <a:avLst/>
          </a:prstGeom>
        </p:spPr>
      </p:pic>
      <p:pic>
        <p:nvPicPr>
          <p:cNvPr id="14" name="Picture 13">
            <a:extLst>
              <a:ext uri="{FF2B5EF4-FFF2-40B4-BE49-F238E27FC236}">
                <a16:creationId xmlns:a16="http://schemas.microsoft.com/office/drawing/2014/main" id="{D4FB6B3D-BC77-4D80-82C6-690CFD386A01}"/>
              </a:ext>
            </a:extLst>
          </p:cNvPr>
          <p:cNvPicPr>
            <a:picLocks noChangeAspect="1"/>
          </p:cNvPicPr>
          <p:nvPr/>
        </p:nvPicPr>
        <p:blipFill>
          <a:blip r:embed="rId9"/>
          <a:stretch>
            <a:fillRect/>
          </a:stretch>
        </p:blipFill>
        <p:spPr>
          <a:xfrm>
            <a:off x="4572000" y="4345393"/>
            <a:ext cx="4267040" cy="468070"/>
          </a:xfrm>
          <a:prstGeom prst="rect">
            <a:avLst/>
          </a:prstGeom>
        </p:spPr>
      </p:pic>
    </p:spTree>
    <p:extLst>
      <p:ext uri="{BB962C8B-B14F-4D97-AF65-F5344CB8AC3E}">
        <p14:creationId xmlns:p14="http://schemas.microsoft.com/office/powerpoint/2010/main" val="94298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595828"/>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Additional Data Analysis with Tibble</a:t>
            </a:r>
            <a:endParaRPr sz="2400" dirty="0">
              <a:latin typeface="Lato"/>
              <a:ea typeface="Lato"/>
              <a:cs typeface="Lato"/>
              <a:sym typeface="Lato"/>
            </a:endParaRPr>
          </a:p>
        </p:txBody>
      </p:sp>
      <p:sp>
        <p:nvSpPr>
          <p:cNvPr id="10" name="Shape 189">
            <a:extLst>
              <a:ext uri="{FF2B5EF4-FFF2-40B4-BE49-F238E27FC236}">
                <a16:creationId xmlns:a16="http://schemas.microsoft.com/office/drawing/2014/main" id="{8BAD4DD5-8BDB-429A-9137-1378E50C1A33}"/>
              </a:ext>
            </a:extLst>
          </p:cNvPr>
          <p:cNvSpPr txBox="1">
            <a:spLocks/>
          </p:cNvSpPr>
          <p:nvPr/>
        </p:nvSpPr>
        <p:spPr>
          <a:xfrm>
            <a:off x="141984" y="1308530"/>
            <a:ext cx="2508852" cy="3127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Show summary of Properties and prices by Zip code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Summary of properties by Type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pic>
        <p:nvPicPr>
          <p:cNvPr id="4" name="Picture 3">
            <a:extLst>
              <a:ext uri="{FF2B5EF4-FFF2-40B4-BE49-F238E27FC236}">
                <a16:creationId xmlns:a16="http://schemas.microsoft.com/office/drawing/2014/main" id="{AB8EFC0F-10BB-40C8-AA6C-4FCF992C7158}"/>
              </a:ext>
            </a:extLst>
          </p:cNvPr>
          <p:cNvPicPr>
            <a:picLocks noChangeAspect="1"/>
          </p:cNvPicPr>
          <p:nvPr/>
        </p:nvPicPr>
        <p:blipFill>
          <a:blip r:embed="rId2"/>
          <a:stretch>
            <a:fillRect/>
          </a:stretch>
        </p:blipFill>
        <p:spPr>
          <a:xfrm>
            <a:off x="3320655" y="1308529"/>
            <a:ext cx="5319498" cy="1397725"/>
          </a:xfrm>
          <a:prstGeom prst="rect">
            <a:avLst/>
          </a:prstGeom>
        </p:spPr>
      </p:pic>
      <p:pic>
        <p:nvPicPr>
          <p:cNvPr id="7" name="Picture 6">
            <a:extLst>
              <a:ext uri="{FF2B5EF4-FFF2-40B4-BE49-F238E27FC236}">
                <a16:creationId xmlns:a16="http://schemas.microsoft.com/office/drawing/2014/main" id="{B6B409BC-E141-43F3-BFAE-E90CA3298315}"/>
              </a:ext>
            </a:extLst>
          </p:cNvPr>
          <p:cNvPicPr>
            <a:picLocks noChangeAspect="1"/>
          </p:cNvPicPr>
          <p:nvPr/>
        </p:nvPicPr>
        <p:blipFill>
          <a:blip r:embed="rId3"/>
          <a:stretch>
            <a:fillRect/>
          </a:stretch>
        </p:blipFill>
        <p:spPr>
          <a:xfrm>
            <a:off x="3165019" y="3173460"/>
            <a:ext cx="4761538" cy="1093740"/>
          </a:xfrm>
          <a:prstGeom prst="rect">
            <a:avLst/>
          </a:prstGeom>
        </p:spPr>
      </p:pic>
    </p:spTree>
    <p:extLst>
      <p:ext uri="{BB962C8B-B14F-4D97-AF65-F5344CB8AC3E}">
        <p14:creationId xmlns:p14="http://schemas.microsoft.com/office/powerpoint/2010/main" val="58637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21225" y="650225"/>
            <a:ext cx="3300900" cy="53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a:latin typeface="Lato"/>
                <a:ea typeface="Lato"/>
                <a:cs typeface="Lato"/>
                <a:sym typeface="Lato"/>
              </a:rPr>
              <a:t>Presentation Outline</a:t>
            </a:r>
            <a:endParaRPr sz="2400">
              <a:latin typeface="Lato"/>
              <a:ea typeface="Lato"/>
              <a:cs typeface="Lato"/>
              <a:sym typeface="Lato"/>
            </a:endParaRPr>
          </a:p>
        </p:txBody>
      </p:sp>
      <p:sp>
        <p:nvSpPr>
          <p:cNvPr id="183" name="Shape 183"/>
          <p:cNvSpPr txBox="1">
            <a:spLocks noGrp="1"/>
          </p:cNvSpPr>
          <p:nvPr>
            <p:ph type="body" idx="1"/>
          </p:nvPr>
        </p:nvSpPr>
        <p:spPr>
          <a:xfrm>
            <a:off x="721225" y="1412274"/>
            <a:ext cx="5855066" cy="2947289"/>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AutoNum type="romanUcPeriod"/>
            </a:pPr>
            <a:r>
              <a:rPr lang="en-GB" sz="1600" dirty="0"/>
              <a:t>Dataset Acquisition</a:t>
            </a:r>
            <a:endParaRPr sz="1600" dirty="0"/>
          </a:p>
          <a:p>
            <a:pPr marL="457200" lvl="0" indent="-304800" rtl="0">
              <a:spcBef>
                <a:spcPts val="0"/>
              </a:spcBef>
              <a:spcAft>
                <a:spcPts val="0"/>
              </a:spcAft>
              <a:buSzPts val="1200"/>
              <a:buAutoNum type="romanUcPeriod"/>
            </a:pPr>
            <a:r>
              <a:rPr lang="en-GB" sz="1600" dirty="0"/>
              <a:t>Pre-processing / Cleansing</a:t>
            </a:r>
            <a:endParaRPr sz="1600" dirty="0"/>
          </a:p>
          <a:p>
            <a:pPr marL="457200" lvl="0" indent="-304800" rtl="0">
              <a:spcBef>
                <a:spcPts val="0"/>
              </a:spcBef>
              <a:spcAft>
                <a:spcPts val="0"/>
              </a:spcAft>
              <a:buSzPts val="1200"/>
              <a:buAutoNum type="romanUcPeriod"/>
            </a:pPr>
            <a:r>
              <a:rPr lang="en-US" sz="1600" dirty="0"/>
              <a:t>Data Analysis</a:t>
            </a:r>
            <a:endParaRPr sz="1600" dirty="0"/>
          </a:p>
          <a:p>
            <a:pPr lvl="1" indent="-304800">
              <a:spcBef>
                <a:spcPts val="0"/>
              </a:spcBef>
              <a:buSzPts val="1200"/>
              <a:buFont typeface="+mj-lt"/>
              <a:buAutoNum type="alphaLcParenR"/>
            </a:pPr>
            <a:r>
              <a:rPr lang="en-GB" sz="1600" dirty="0"/>
              <a:t>Categorical Data</a:t>
            </a:r>
            <a:endParaRPr sz="1600" dirty="0"/>
          </a:p>
          <a:p>
            <a:pPr lvl="1" indent="-304800">
              <a:spcBef>
                <a:spcPts val="0"/>
              </a:spcBef>
              <a:buSzPts val="1200"/>
              <a:buFont typeface="+mj-lt"/>
              <a:buAutoNum type="alphaLcParenR"/>
            </a:pPr>
            <a:r>
              <a:rPr lang="en-GB" sz="1600" dirty="0"/>
              <a:t>Numerical Data</a:t>
            </a:r>
            <a:endParaRPr sz="1600" dirty="0"/>
          </a:p>
          <a:p>
            <a:pPr lvl="1" indent="-304800">
              <a:spcBef>
                <a:spcPts val="0"/>
              </a:spcBef>
              <a:buSzPts val="1200"/>
              <a:buFont typeface="+mj-lt"/>
              <a:buAutoNum type="alphaLcParenR"/>
            </a:pPr>
            <a:r>
              <a:rPr lang="en-US" sz="1600" dirty="0"/>
              <a:t>Bivariate</a:t>
            </a:r>
            <a:endParaRPr sz="1600" dirty="0"/>
          </a:p>
          <a:p>
            <a:pPr marL="457200" lvl="0" indent="-304800" rtl="0">
              <a:spcBef>
                <a:spcPts val="0"/>
              </a:spcBef>
              <a:spcAft>
                <a:spcPts val="0"/>
              </a:spcAft>
              <a:buSzPts val="1200"/>
              <a:buAutoNum type="romanUcPeriod"/>
            </a:pPr>
            <a:r>
              <a:rPr lang="en-GB" sz="1600" dirty="0"/>
              <a:t>Sampling and Central Limit Theorem</a:t>
            </a:r>
            <a:endParaRPr sz="1600" dirty="0"/>
          </a:p>
          <a:p>
            <a:pPr marL="457200" lvl="0" indent="-304800" rtl="0">
              <a:spcBef>
                <a:spcPts val="0"/>
              </a:spcBef>
              <a:spcAft>
                <a:spcPts val="0"/>
              </a:spcAft>
              <a:buSzPts val="1200"/>
              <a:buAutoNum type="romanUcPeriod"/>
            </a:pPr>
            <a:r>
              <a:rPr lang="en-GB" sz="1600" dirty="0"/>
              <a:t>Various Sampling </a:t>
            </a:r>
            <a:endParaRPr sz="1600" dirty="0"/>
          </a:p>
          <a:p>
            <a:pPr marL="457200" lvl="0" indent="-304800">
              <a:spcBef>
                <a:spcPts val="0"/>
              </a:spcBef>
              <a:spcAft>
                <a:spcPts val="0"/>
              </a:spcAft>
              <a:buSzPts val="1200"/>
              <a:buAutoNum type="romanUcPeriod"/>
            </a:pPr>
            <a:r>
              <a:rPr lang="en-GB" sz="1600" dirty="0"/>
              <a:t>Data Analysis with summarized Data</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23800" y="614300"/>
            <a:ext cx="8364300"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Dataset Acquisition</a:t>
            </a:r>
            <a:endParaRPr sz="2400" dirty="0">
              <a:latin typeface="Lato"/>
              <a:ea typeface="Lato"/>
              <a:cs typeface="Lato"/>
              <a:sym typeface="Lato"/>
            </a:endParaRPr>
          </a:p>
        </p:txBody>
      </p:sp>
      <p:pic>
        <p:nvPicPr>
          <p:cNvPr id="2" name="Picture 1">
            <a:extLst>
              <a:ext uri="{FF2B5EF4-FFF2-40B4-BE49-F238E27FC236}">
                <a16:creationId xmlns:a16="http://schemas.microsoft.com/office/drawing/2014/main" id="{AF75D638-7E69-458F-B7D8-8FCB282F961C}"/>
              </a:ext>
            </a:extLst>
          </p:cNvPr>
          <p:cNvPicPr>
            <a:picLocks noChangeAspect="1"/>
          </p:cNvPicPr>
          <p:nvPr/>
        </p:nvPicPr>
        <p:blipFill>
          <a:blip r:embed="rId3"/>
          <a:stretch>
            <a:fillRect/>
          </a:stretch>
        </p:blipFill>
        <p:spPr>
          <a:xfrm>
            <a:off x="331437" y="2070461"/>
            <a:ext cx="4930418" cy="2556958"/>
          </a:xfrm>
          <a:prstGeom prst="rect">
            <a:avLst/>
          </a:prstGeom>
        </p:spPr>
      </p:pic>
      <p:sp>
        <p:nvSpPr>
          <p:cNvPr id="3" name="Rectangle 2">
            <a:extLst>
              <a:ext uri="{FF2B5EF4-FFF2-40B4-BE49-F238E27FC236}">
                <a16:creationId xmlns:a16="http://schemas.microsoft.com/office/drawing/2014/main" id="{16D5E79C-C6A3-46EB-8FA5-27D5E56B42FA}"/>
              </a:ext>
            </a:extLst>
          </p:cNvPr>
          <p:cNvSpPr/>
          <p:nvPr/>
        </p:nvSpPr>
        <p:spPr>
          <a:xfrm>
            <a:off x="244763" y="1414817"/>
            <a:ext cx="8021781" cy="541751"/>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Dataset chosen is free sample of property data downloaded from DATAFINITY, a popular </a:t>
            </a:r>
            <a:r>
              <a:rPr lang="en-US" dirty="0" err="1">
                <a:latin typeface="Calibri" panose="020F0502020204030204" pitchFamily="34" charset="0"/>
                <a:ea typeface="Calibri" panose="020F0502020204030204" pitchFamily="34" charset="0"/>
                <a:cs typeface="Times New Roman" panose="02020603050405020304" pitchFamily="18" charset="0"/>
              </a:rPr>
              <a:t>DaaS</a:t>
            </a:r>
            <a:r>
              <a:rPr lang="en-US" dirty="0">
                <a:latin typeface="Calibri" panose="020F0502020204030204" pitchFamily="34" charset="0"/>
                <a:ea typeface="Calibri" panose="020F0502020204030204" pitchFamily="34" charset="0"/>
                <a:cs typeface="Times New Roman" panose="02020603050405020304" pitchFamily="18" charset="0"/>
              </a:rPr>
              <a:t> (Data as a service) platform. I have selected 1000 rows property data of around Nashua, NH freely available.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423800" y="614300"/>
            <a:ext cx="8364300"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Dataset Acquisition (Contd)</a:t>
            </a:r>
            <a:endParaRPr sz="2400" dirty="0">
              <a:latin typeface="Lato"/>
              <a:ea typeface="Lato"/>
              <a:cs typeface="Lato"/>
              <a:sym typeface="Lato"/>
            </a:endParaRPr>
          </a:p>
        </p:txBody>
      </p:sp>
      <p:sp>
        <p:nvSpPr>
          <p:cNvPr id="7" name="Rectangle 6">
            <a:extLst>
              <a:ext uri="{FF2B5EF4-FFF2-40B4-BE49-F238E27FC236}">
                <a16:creationId xmlns:a16="http://schemas.microsoft.com/office/drawing/2014/main" id="{BB2AD206-1901-4683-84D1-B6D3CE3CA232}"/>
              </a:ext>
            </a:extLst>
          </p:cNvPr>
          <p:cNvSpPr/>
          <p:nvPr/>
        </p:nvSpPr>
        <p:spPr>
          <a:xfrm>
            <a:off x="295563" y="1284538"/>
            <a:ext cx="8571345" cy="3194336"/>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sz="1600" dirty="0">
                <a:latin typeface="Raleway" panose="020B0604020202020204" charset="0"/>
                <a:ea typeface="Calibri" panose="020F0502020204030204" pitchFamily="34" charset="0"/>
                <a:cs typeface="Times New Roman" panose="02020603050405020304" pitchFamily="18" charset="0"/>
              </a:rPr>
              <a:t>Data acquired is in JSON format and contains lots of noises and outliers.</a:t>
            </a:r>
          </a:p>
          <a:p>
            <a:pPr marL="285750" indent="-285750">
              <a:lnSpc>
                <a:spcPct val="107000"/>
              </a:lnSpc>
              <a:spcAft>
                <a:spcPts val="800"/>
              </a:spcAft>
              <a:buFont typeface="Arial" panose="020B0604020202020204" pitchFamily="34" charset="0"/>
              <a:buChar char="•"/>
            </a:pPr>
            <a:r>
              <a:rPr lang="en-US" sz="1600" dirty="0">
                <a:latin typeface="Raleway" panose="020B0604020202020204" charset="0"/>
                <a:ea typeface="Calibri" panose="020F0502020204030204" pitchFamily="34" charset="0"/>
                <a:cs typeface="Times New Roman" panose="02020603050405020304" pitchFamily="18" charset="0"/>
              </a:rPr>
              <a:t>Data is first read into a R Dataframe </a:t>
            </a:r>
          </a:p>
          <a:p>
            <a:pPr marL="548640" indent="-285750">
              <a:buFont typeface="Arial" panose="020B0604020202020204" pitchFamily="34" charset="0"/>
              <a:buChar char="•"/>
            </a:pPr>
            <a:r>
              <a:rPr lang="en-US" sz="1600" dirty="0">
                <a:latin typeface="Raleway" panose="020B0604020202020204" charset="0"/>
                <a:cs typeface="Times New Roman" panose="02020603050405020304" pitchFamily="18" charset="0"/>
              </a:rPr>
              <a:t>Nested JSON list elements are flattened and fit into the Tabular data. Information's obtained by looking into the nested JSON elements are – Price, Price per Square Foot, Property Tax.</a:t>
            </a:r>
          </a:p>
          <a:p>
            <a:pPr marL="285750" indent="-285750">
              <a:buFont typeface="Arial" panose="020B0604020202020204" pitchFamily="34" charset="0"/>
              <a:buChar char="•"/>
            </a:pPr>
            <a:endParaRPr lang="en-US" sz="1600" dirty="0">
              <a:latin typeface="Raleway" panose="020B0604020202020204" charset="0"/>
              <a:cs typeface="Times New Roman" panose="02020603050405020304" pitchFamily="18" charset="0"/>
            </a:endParaRPr>
          </a:p>
          <a:p>
            <a:pPr marL="548640" indent="-285750">
              <a:buFont typeface="Arial" panose="020B0604020202020204" pitchFamily="34" charset="0"/>
              <a:buChar char="•"/>
            </a:pPr>
            <a:r>
              <a:rPr lang="en-US" sz="1600" dirty="0">
                <a:latin typeface="Raleway" panose="020B0604020202020204" charset="0"/>
                <a:cs typeface="Times New Roman" panose="02020603050405020304" pitchFamily="18" charset="0"/>
              </a:rPr>
              <a:t>School information was in form of List with mix of Elementary, Middle and High school names in one list. This is extracted by going deep into list and extracting the names of nearest Elementary, Middle and High school names.</a:t>
            </a:r>
          </a:p>
          <a:p>
            <a:pPr marL="285750" indent="-28575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285750" lvl="1" indent="-28575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342900" lvl="3" indent="-342900">
              <a:buFont typeface="+mj-lt"/>
              <a:buAutoNum type="arabicPeriod"/>
            </a:pPr>
            <a:endParaRPr lang="en-US" dirty="0"/>
          </a:p>
        </p:txBody>
      </p:sp>
    </p:spTree>
    <p:extLst>
      <p:ext uri="{BB962C8B-B14F-4D97-AF65-F5344CB8AC3E}">
        <p14:creationId xmlns:p14="http://schemas.microsoft.com/office/powerpoint/2010/main" val="225404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614300"/>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 Cleansing \ Pre-processing</a:t>
            </a:r>
            <a:endParaRPr sz="2400" dirty="0">
              <a:latin typeface="Lato"/>
              <a:ea typeface="Lato"/>
              <a:cs typeface="Lato"/>
              <a:sym typeface="Lato"/>
            </a:endParaRPr>
          </a:p>
        </p:txBody>
      </p:sp>
      <p:sp>
        <p:nvSpPr>
          <p:cNvPr id="5" name="Shape 189">
            <a:extLst>
              <a:ext uri="{FF2B5EF4-FFF2-40B4-BE49-F238E27FC236}">
                <a16:creationId xmlns:a16="http://schemas.microsoft.com/office/drawing/2014/main" id="{851F14C4-2C45-477B-9D8D-71CBBFF72F79}"/>
              </a:ext>
            </a:extLst>
          </p:cNvPr>
          <p:cNvSpPr txBox="1">
            <a:spLocks/>
          </p:cNvSpPr>
          <p:nvPr/>
        </p:nvSpPr>
        <p:spPr>
          <a:xfrm>
            <a:off x="212436" y="1357745"/>
            <a:ext cx="8575664"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sz="1600" b="0" dirty="0"/>
              <a:t>Data loaded into R Dataframe is analyzed and cleansed</a:t>
            </a:r>
          </a:p>
          <a:p>
            <a:endParaRPr lang="en-US" sz="1400" b="0" dirty="0"/>
          </a:p>
          <a:p>
            <a:pPr marL="285750" lvl="0" indent="-285750">
              <a:spcBef>
                <a:spcPts val="600"/>
              </a:spcBef>
              <a:buFont typeface="Arial" panose="020B0604020202020204" pitchFamily="34" charset="0"/>
              <a:buChar char="•"/>
            </a:pPr>
            <a:r>
              <a:rPr lang="en-US" sz="1600" b="0" dirty="0"/>
              <a:t>Floor size has 6 outlier rows where Floor size of a 2 BR house is mentioned as couple of Millions of square foot – replaced with Mean</a:t>
            </a:r>
          </a:p>
          <a:p>
            <a:pPr marL="285750" lvl="0" indent="-285750">
              <a:spcBef>
                <a:spcPts val="600"/>
              </a:spcBef>
              <a:buFont typeface="Arial" panose="020B0604020202020204" pitchFamily="34" charset="0"/>
              <a:buChar char="•"/>
            </a:pPr>
            <a:r>
              <a:rPr lang="en-US" sz="1600" b="0" dirty="0"/>
              <a:t>Two Prices found as (1000 times) than normal value – 3 zeros at end trimmed</a:t>
            </a:r>
          </a:p>
          <a:p>
            <a:pPr marL="285750" lvl="0" indent="-285750">
              <a:spcBef>
                <a:spcPts val="600"/>
              </a:spcBef>
              <a:buFont typeface="Arial" panose="020B0604020202020204" pitchFamily="34" charset="0"/>
              <a:buChar char="•"/>
            </a:pPr>
            <a:r>
              <a:rPr lang="en-US" sz="1600" b="0" dirty="0"/>
              <a:t>9 Postal code had zip plus four. Smoothened it to Zip.</a:t>
            </a:r>
          </a:p>
          <a:p>
            <a:pPr marL="285750" lvl="0" indent="-285750">
              <a:spcBef>
                <a:spcPts val="600"/>
              </a:spcBef>
              <a:buFont typeface="Arial" panose="020B0604020202020204" pitchFamily="34" charset="0"/>
              <a:buChar char="•"/>
            </a:pPr>
            <a:r>
              <a:rPr lang="en-US" sz="1600" b="0" dirty="0"/>
              <a:t>Removed rows with NULL Postal Code as they are bad addresses and wrong prices</a:t>
            </a:r>
          </a:p>
          <a:p>
            <a:pPr marL="285750" lvl="0" indent="-285750">
              <a:spcBef>
                <a:spcPts val="600"/>
              </a:spcBef>
              <a:buFont typeface="Arial" panose="020B0604020202020204" pitchFamily="34" charset="0"/>
              <a:buChar char="•"/>
            </a:pPr>
            <a:r>
              <a:rPr lang="en-US" sz="1600" b="0" dirty="0"/>
              <a:t>Removed rows with NULL prices</a:t>
            </a:r>
          </a:p>
          <a:p>
            <a:pPr marL="285750" lvl="0" indent="-285750">
              <a:spcBef>
                <a:spcPts val="600"/>
              </a:spcBef>
              <a:buFont typeface="Arial" panose="020B0604020202020204" pitchFamily="34" charset="0"/>
              <a:buChar char="•"/>
            </a:pPr>
            <a:r>
              <a:rPr lang="en-US" sz="1600" b="0" dirty="0"/>
              <a:t>Removed 9 rows with NULL province</a:t>
            </a:r>
          </a:p>
          <a:p>
            <a:pPr marL="285750" lvl="0" indent="-285750">
              <a:spcBef>
                <a:spcPts val="600"/>
              </a:spcBef>
              <a:buFont typeface="Arial" panose="020B0604020202020204" pitchFamily="34" charset="0"/>
              <a:buChar char="•"/>
            </a:pPr>
            <a:r>
              <a:rPr lang="en-US" sz="1600" b="0" dirty="0"/>
              <a:t>Removed 1 row with province = IA as Iowa also has a city of City Nashua</a:t>
            </a:r>
          </a:p>
        </p:txBody>
      </p:sp>
    </p:spTree>
    <p:extLst>
      <p:ext uri="{BB962C8B-B14F-4D97-AF65-F5344CB8AC3E}">
        <p14:creationId xmlns:p14="http://schemas.microsoft.com/office/powerpoint/2010/main" val="181824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614300"/>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 Analysis – Categorical Data</a:t>
            </a:r>
            <a:endParaRPr sz="2400" dirty="0">
              <a:latin typeface="Lato"/>
              <a:ea typeface="Lato"/>
              <a:cs typeface="Lato"/>
              <a:sym typeface="Lato"/>
            </a:endParaRPr>
          </a:p>
        </p:txBody>
      </p:sp>
      <p:sp>
        <p:nvSpPr>
          <p:cNvPr id="5" name="Shape 189">
            <a:extLst>
              <a:ext uri="{FF2B5EF4-FFF2-40B4-BE49-F238E27FC236}">
                <a16:creationId xmlns:a16="http://schemas.microsoft.com/office/drawing/2014/main" id="{851F14C4-2C45-477B-9D8D-71CBBFF72F79}"/>
              </a:ext>
            </a:extLst>
          </p:cNvPr>
          <p:cNvSpPr txBox="1">
            <a:spLocks/>
          </p:cNvSpPr>
          <p:nvPr/>
        </p:nvSpPr>
        <p:spPr>
          <a:xfrm>
            <a:off x="212435" y="1357745"/>
            <a:ext cx="5033819"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No of properties available by Zip Code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No of properties available by Total No of Bed rooms</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pic>
        <p:nvPicPr>
          <p:cNvPr id="2" name="Picture 1">
            <a:extLst>
              <a:ext uri="{FF2B5EF4-FFF2-40B4-BE49-F238E27FC236}">
                <a16:creationId xmlns:a16="http://schemas.microsoft.com/office/drawing/2014/main" id="{858F6C4A-2241-4AF4-9C17-0A7029523DA1}"/>
              </a:ext>
            </a:extLst>
          </p:cNvPr>
          <p:cNvPicPr>
            <a:picLocks noChangeAspect="1"/>
          </p:cNvPicPr>
          <p:nvPr/>
        </p:nvPicPr>
        <p:blipFill>
          <a:blip r:embed="rId2"/>
          <a:stretch>
            <a:fillRect/>
          </a:stretch>
        </p:blipFill>
        <p:spPr>
          <a:xfrm>
            <a:off x="5246254" y="991587"/>
            <a:ext cx="2438400" cy="1862497"/>
          </a:xfrm>
          <a:prstGeom prst="rect">
            <a:avLst/>
          </a:prstGeom>
        </p:spPr>
      </p:pic>
      <p:pic>
        <p:nvPicPr>
          <p:cNvPr id="4" name="Picture 3">
            <a:extLst>
              <a:ext uri="{FF2B5EF4-FFF2-40B4-BE49-F238E27FC236}">
                <a16:creationId xmlns:a16="http://schemas.microsoft.com/office/drawing/2014/main" id="{206D2C2B-306C-4A32-A559-1AC0D295BC1B}"/>
              </a:ext>
            </a:extLst>
          </p:cNvPr>
          <p:cNvPicPr>
            <a:picLocks noChangeAspect="1"/>
          </p:cNvPicPr>
          <p:nvPr/>
        </p:nvPicPr>
        <p:blipFill>
          <a:blip r:embed="rId3"/>
          <a:stretch>
            <a:fillRect/>
          </a:stretch>
        </p:blipFill>
        <p:spPr>
          <a:xfrm>
            <a:off x="583426" y="1922836"/>
            <a:ext cx="3518611" cy="552509"/>
          </a:xfrm>
          <a:prstGeom prst="rect">
            <a:avLst/>
          </a:prstGeom>
        </p:spPr>
      </p:pic>
      <p:pic>
        <p:nvPicPr>
          <p:cNvPr id="7" name="Picture 6">
            <a:extLst>
              <a:ext uri="{FF2B5EF4-FFF2-40B4-BE49-F238E27FC236}">
                <a16:creationId xmlns:a16="http://schemas.microsoft.com/office/drawing/2014/main" id="{1A34F731-5ED5-420E-8A5A-30B6A0738CC4}"/>
              </a:ext>
            </a:extLst>
          </p:cNvPr>
          <p:cNvPicPr>
            <a:picLocks noChangeAspect="1"/>
          </p:cNvPicPr>
          <p:nvPr/>
        </p:nvPicPr>
        <p:blipFill>
          <a:blip r:embed="rId4"/>
          <a:stretch>
            <a:fillRect/>
          </a:stretch>
        </p:blipFill>
        <p:spPr>
          <a:xfrm>
            <a:off x="5491815" y="3015119"/>
            <a:ext cx="2926334" cy="2080440"/>
          </a:xfrm>
          <a:prstGeom prst="rect">
            <a:avLst/>
          </a:prstGeom>
        </p:spPr>
      </p:pic>
      <p:pic>
        <p:nvPicPr>
          <p:cNvPr id="8" name="Picture 7">
            <a:extLst>
              <a:ext uri="{FF2B5EF4-FFF2-40B4-BE49-F238E27FC236}">
                <a16:creationId xmlns:a16="http://schemas.microsoft.com/office/drawing/2014/main" id="{FA0872D1-AA3B-4AD0-80A7-233B31D11F65}"/>
              </a:ext>
            </a:extLst>
          </p:cNvPr>
          <p:cNvPicPr>
            <a:picLocks noChangeAspect="1"/>
          </p:cNvPicPr>
          <p:nvPr/>
        </p:nvPicPr>
        <p:blipFill>
          <a:blip r:embed="rId5"/>
          <a:stretch>
            <a:fillRect/>
          </a:stretch>
        </p:blipFill>
        <p:spPr>
          <a:xfrm>
            <a:off x="519352" y="3785035"/>
            <a:ext cx="4450764" cy="552509"/>
          </a:xfrm>
          <a:prstGeom prst="rect">
            <a:avLst/>
          </a:prstGeom>
        </p:spPr>
      </p:pic>
    </p:spTree>
    <p:extLst>
      <p:ext uri="{BB962C8B-B14F-4D97-AF65-F5344CB8AC3E}">
        <p14:creationId xmlns:p14="http://schemas.microsoft.com/office/powerpoint/2010/main" val="332242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614300"/>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 Analysis – Numerical Data</a:t>
            </a:r>
            <a:endParaRPr sz="2400" dirty="0">
              <a:latin typeface="Lato"/>
              <a:ea typeface="Lato"/>
              <a:cs typeface="Lato"/>
              <a:sym typeface="Lato"/>
            </a:endParaRPr>
          </a:p>
        </p:txBody>
      </p:sp>
      <p:sp>
        <p:nvSpPr>
          <p:cNvPr id="5" name="Shape 189">
            <a:extLst>
              <a:ext uri="{FF2B5EF4-FFF2-40B4-BE49-F238E27FC236}">
                <a16:creationId xmlns:a16="http://schemas.microsoft.com/office/drawing/2014/main" id="{851F14C4-2C45-477B-9D8D-71CBBFF72F79}"/>
              </a:ext>
            </a:extLst>
          </p:cNvPr>
          <p:cNvSpPr txBox="1">
            <a:spLocks/>
          </p:cNvSpPr>
          <p:nvPr/>
        </p:nvSpPr>
        <p:spPr>
          <a:xfrm>
            <a:off x="212435" y="1357745"/>
            <a:ext cx="2826329"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Price per Sq Ft</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sp>
        <p:nvSpPr>
          <p:cNvPr id="9" name="Shape 189">
            <a:extLst>
              <a:ext uri="{FF2B5EF4-FFF2-40B4-BE49-F238E27FC236}">
                <a16:creationId xmlns:a16="http://schemas.microsoft.com/office/drawing/2014/main" id="{71ED2531-7AD9-4969-92E6-7CB833F6EC2D}"/>
              </a:ext>
            </a:extLst>
          </p:cNvPr>
          <p:cNvSpPr txBox="1">
            <a:spLocks/>
          </p:cNvSpPr>
          <p:nvPr/>
        </p:nvSpPr>
        <p:spPr>
          <a:xfrm>
            <a:off x="3158835" y="1357745"/>
            <a:ext cx="2826329"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Price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sp>
        <p:nvSpPr>
          <p:cNvPr id="10" name="Shape 189">
            <a:extLst>
              <a:ext uri="{FF2B5EF4-FFF2-40B4-BE49-F238E27FC236}">
                <a16:creationId xmlns:a16="http://schemas.microsoft.com/office/drawing/2014/main" id="{BDCB14B2-B5C5-4636-BA5A-B1293F1AD369}"/>
              </a:ext>
            </a:extLst>
          </p:cNvPr>
          <p:cNvSpPr txBox="1">
            <a:spLocks/>
          </p:cNvSpPr>
          <p:nvPr/>
        </p:nvSpPr>
        <p:spPr>
          <a:xfrm>
            <a:off x="5961771" y="1357745"/>
            <a:ext cx="2826329"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Floor size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pic>
        <p:nvPicPr>
          <p:cNvPr id="3" name="Picture 2">
            <a:extLst>
              <a:ext uri="{FF2B5EF4-FFF2-40B4-BE49-F238E27FC236}">
                <a16:creationId xmlns:a16="http://schemas.microsoft.com/office/drawing/2014/main" id="{169E0AC6-2109-439E-81B0-A8690D07BE59}"/>
              </a:ext>
            </a:extLst>
          </p:cNvPr>
          <p:cNvPicPr>
            <a:picLocks noChangeAspect="1"/>
          </p:cNvPicPr>
          <p:nvPr/>
        </p:nvPicPr>
        <p:blipFill>
          <a:blip r:embed="rId2"/>
          <a:stretch>
            <a:fillRect/>
          </a:stretch>
        </p:blipFill>
        <p:spPr>
          <a:xfrm>
            <a:off x="212085" y="1967012"/>
            <a:ext cx="2717450" cy="2286000"/>
          </a:xfrm>
          <a:prstGeom prst="rect">
            <a:avLst/>
          </a:prstGeom>
        </p:spPr>
      </p:pic>
      <p:pic>
        <p:nvPicPr>
          <p:cNvPr id="11" name="Picture 10">
            <a:extLst>
              <a:ext uri="{FF2B5EF4-FFF2-40B4-BE49-F238E27FC236}">
                <a16:creationId xmlns:a16="http://schemas.microsoft.com/office/drawing/2014/main" id="{A29C8D00-2B07-44E8-8A98-F4342A8958A6}"/>
              </a:ext>
            </a:extLst>
          </p:cNvPr>
          <p:cNvPicPr>
            <a:picLocks noChangeAspect="1"/>
          </p:cNvPicPr>
          <p:nvPr/>
        </p:nvPicPr>
        <p:blipFill>
          <a:blip r:embed="rId3"/>
          <a:stretch>
            <a:fillRect/>
          </a:stretch>
        </p:blipFill>
        <p:spPr>
          <a:xfrm>
            <a:off x="2769346" y="1976249"/>
            <a:ext cx="2987650" cy="2286000"/>
          </a:xfrm>
          <a:prstGeom prst="rect">
            <a:avLst/>
          </a:prstGeom>
        </p:spPr>
      </p:pic>
      <p:pic>
        <p:nvPicPr>
          <p:cNvPr id="12" name="Picture 11">
            <a:extLst>
              <a:ext uri="{FF2B5EF4-FFF2-40B4-BE49-F238E27FC236}">
                <a16:creationId xmlns:a16="http://schemas.microsoft.com/office/drawing/2014/main" id="{1DC389AE-C34F-415E-BCFA-72C59B8DAC7E}"/>
              </a:ext>
            </a:extLst>
          </p:cNvPr>
          <p:cNvPicPr>
            <a:picLocks noChangeAspect="1"/>
          </p:cNvPicPr>
          <p:nvPr/>
        </p:nvPicPr>
        <p:blipFill>
          <a:blip r:embed="rId4"/>
          <a:stretch>
            <a:fillRect/>
          </a:stretch>
        </p:blipFill>
        <p:spPr>
          <a:xfrm>
            <a:off x="5741888" y="1916784"/>
            <a:ext cx="2914825" cy="2286000"/>
          </a:xfrm>
          <a:prstGeom prst="rect">
            <a:avLst/>
          </a:prstGeom>
        </p:spPr>
      </p:pic>
    </p:spTree>
    <p:extLst>
      <p:ext uri="{BB962C8B-B14F-4D97-AF65-F5344CB8AC3E}">
        <p14:creationId xmlns:p14="http://schemas.microsoft.com/office/powerpoint/2010/main" val="344899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614300"/>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Data Analysis – Bivariate Data</a:t>
            </a:r>
            <a:endParaRPr sz="2400" dirty="0">
              <a:latin typeface="Lato"/>
              <a:ea typeface="Lato"/>
              <a:cs typeface="Lato"/>
              <a:sym typeface="Lato"/>
            </a:endParaRPr>
          </a:p>
        </p:txBody>
      </p:sp>
      <p:sp>
        <p:nvSpPr>
          <p:cNvPr id="5" name="Shape 189">
            <a:extLst>
              <a:ext uri="{FF2B5EF4-FFF2-40B4-BE49-F238E27FC236}">
                <a16:creationId xmlns:a16="http://schemas.microsoft.com/office/drawing/2014/main" id="{851F14C4-2C45-477B-9D8D-71CBBFF72F79}"/>
              </a:ext>
            </a:extLst>
          </p:cNvPr>
          <p:cNvSpPr txBox="1">
            <a:spLocks/>
          </p:cNvSpPr>
          <p:nvPr/>
        </p:nvSpPr>
        <p:spPr>
          <a:xfrm>
            <a:off x="212436" y="1357745"/>
            <a:ext cx="2299856"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Property Type Vs No of Bedroom</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pic>
        <p:nvPicPr>
          <p:cNvPr id="2" name="Picture 1">
            <a:extLst>
              <a:ext uri="{FF2B5EF4-FFF2-40B4-BE49-F238E27FC236}">
                <a16:creationId xmlns:a16="http://schemas.microsoft.com/office/drawing/2014/main" id="{D895EFE0-7786-4F37-A1AE-6F51E99C3E0B}"/>
              </a:ext>
            </a:extLst>
          </p:cNvPr>
          <p:cNvPicPr>
            <a:picLocks noChangeAspect="1"/>
          </p:cNvPicPr>
          <p:nvPr/>
        </p:nvPicPr>
        <p:blipFill>
          <a:blip r:embed="rId2"/>
          <a:stretch>
            <a:fillRect/>
          </a:stretch>
        </p:blipFill>
        <p:spPr>
          <a:xfrm>
            <a:off x="3141447" y="1184600"/>
            <a:ext cx="4903425" cy="3821509"/>
          </a:xfrm>
          <a:prstGeom prst="rect">
            <a:avLst/>
          </a:prstGeom>
        </p:spPr>
      </p:pic>
    </p:spTree>
    <p:extLst>
      <p:ext uri="{BB962C8B-B14F-4D97-AF65-F5344CB8AC3E}">
        <p14:creationId xmlns:p14="http://schemas.microsoft.com/office/powerpoint/2010/main" val="224227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89">
            <a:extLst>
              <a:ext uri="{FF2B5EF4-FFF2-40B4-BE49-F238E27FC236}">
                <a16:creationId xmlns:a16="http://schemas.microsoft.com/office/drawing/2014/main" id="{7D126307-9822-4D53-A768-0323FD7B5A52}"/>
              </a:ext>
            </a:extLst>
          </p:cNvPr>
          <p:cNvSpPr txBox="1">
            <a:spLocks noGrp="1"/>
          </p:cNvSpPr>
          <p:nvPr>
            <p:ph type="title"/>
          </p:nvPr>
        </p:nvSpPr>
        <p:spPr>
          <a:xfrm>
            <a:off x="212436" y="614300"/>
            <a:ext cx="8575664" cy="57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dirty="0">
                <a:latin typeface="Lato"/>
                <a:ea typeface="Lato"/>
                <a:cs typeface="Lato"/>
                <a:sym typeface="Lato"/>
              </a:rPr>
              <a:t>Sampling Analysis – Central Limit Theorem</a:t>
            </a:r>
            <a:endParaRPr sz="2400" dirty="0">
              <a:latin typeface="Lato"/>
              <a:ea typeface="Lato"/>
              <a:cs typeface="Lato"/>
              <a:sym typeface="Lato"/>
            </a:endParaRPr>
          </a:p>
        </p:txBody>
      </p:sp>
      <p:pic>
        <p:nvPicPr>
          <p:cNvPr id="4" name="Picture 3">
            <a:extLst>
              <a:ext uri="{FF2B5EF4-FFF2-40B4-BE49-F238E27FC236}">
                <a16:creationId xmlns:a16="http://schemas.microsoft.com/office/drawing/2014/main" id="{6C7CC591-EB55-467D-91BB-2712AA978CD4}"/>
              </a:ext>
            </a:extLst>
          </p:cNvPr>
          <p:cNvPicPr>
            <a:picLocks noChangeAspect="1"/>
          </p:cNvPicPr>
          <p:nvPr/>
        </p:nvPicPr>
        <p:blipFill>
          <a:blip r:embed="rId2"/>
          <a:stretch>
            <a:fillRect/>
          </a:stretch>
        </p:blipFill>
        <p:spPr>
          <a:xfrm>
            <a:off x="4595809" y="1184600"/>
            <a:ext cx="4252625" cy="3883561"/>
          </a:xfrm>
          <a:prstGeom prst="rect">
            <a:avLst/>
          </a:prstGeom>
        </p:spPr>
      </p:pic>
      <p:pic>
        <p:nvPicPr>
          <p:cNvPr id="7" name="Picture 6">
            <a:extLst>
              <a:ext uri="{FF2B5EF4-FFF2-40B4-BE49-F238E27FC236}">
                <a16:creationId xmlns:a16="http://schemas.microsoft.com/office/drawing/2014/main" id="{41EBA59F-B454-473C-93EA-E0D8CD4D21AA}"/>
              </a:ext>
            </a:extLst>
          </p:cNvPr>
          <p:cNvPicPr>
            <a:picLocks noChangeAspect="1"/>
          </p:cNvPicPr>
          <p:nvPr/>
        </p:nvPicPr>
        <p:blipFill>
          <a:blip r:embed="rId3"/>
          <a:stretch>
            <a:fillRect/>
          </a:stretch>
        </p:blipFill>
        <p:spPr>
          <a:xfrm>
            <a:off x="141983" y="3719466"/>
            <a:ext cx="3940490" cy="618743"/>
          </a:xfrm>
          <a:prstGeom prst="rect">
            <a:avLst/>
          </a:prstGeom>
        </p:spPr>
      </p:pic>
      <p:pic>
        <p:nvPicPr>
          <p:cNvPr id="8" name="Picture 7">
            <a:extLst>
              <a:ext uri="{FF2B5EF4-FFF2-40B4-BE49-F238E27FC236}">
                <a16:creationId xmlns:a16="http://schemas.microsoft.com/office/drawing/2014/main" id="{6F499B29-298F-4414-89C3-D197D2EDF7AE}"/>
              </a:ext>
            </a:extLst>
          </p:cNvPr>
          <p:cNvPicPr>
            <a:picLocks noChangeAspect="1"/>
          </p:cNvPicPr>
          <p:nvPr/>
        </p:nvPicPr>
        <p:blipFill>
          <a:blip r:embed="rId4"/>
          <a:stretch>
            <a:fillRect/>
          </a:stretch>
        </p:blipFill>
        <p:spPr>
          <a:xfrm>
            <a:off x="1163392" y="1868971"/>
            <a:ext cx="1496681" cy="1256755"/>
          </a:xfrm>
          <a:prstGeom prst="rect">
            <a:avLst/>
          </a:prstGeom>
        </p:spPr>
      </p:pic>
      <p:sp>
        <p:nvSpPr>
          <p:cNvPr id="10" name="Shape 189">
            <a:extLst>
              <a:ext uri="{FF2B5EF4-FFF2-40B4-BE49-F238E27FC236}">
                <a16:creationId xmlns:a16="http://schemas.microsoft.com/office/drawing/2014/main" id="{8BAD4DD5-8BDB-429A-9137-1378E50C1A33}"/>
              </a:ext>
            </a:extLst>
          </p:cNvPr>
          <p:cNvSpPr txBox="1">
            <a:spLocks/>
          </p:cNvSpPr>
          <p:nvPr/>
        </p:nvSpPr>
        <p:spPr>
          <a:xfrm>
            <a:off x="141984" y="1184600"/>
            <a:ext cx="3330890" cy="325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285750" lvl="0" indent="-285750">
              <a:spcBef>
                <a:spcPts val="600"/>
              </a:spcBef>
              <a:buFont typeface="Arial" panose="020B0604020202020204" pitchFamily="34" charset="0"/>
              <a:buChar char="•"/>
            </a:pPr>
            <a:r>
              <a:rPr lang="en-US" sz="1600" b="0" dirty="0"/>
              <a:t>Price original Data</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r>
              <a:rPr lang="en-US" sz="1600" b="0" dirty="0"/>
              <a:t>Price with sample size</a:t>
            </a:r>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a:p>
            <a:pPr marL="285750" lvl="0" indent="-285750">
              <a:spcBef>
                <a:spcPts val="600"/>
              </a:spcBef>
              <a:buFont typeface="Arial" panose="020B0604020202020204" pitchFamily="34" charset="0"/>
              <a:buChar char="•"/>
            </a:pPr>
            <a:endParaRPr lang="en-US" sz="1600" b="0" dirty="0"/>
          </a:p>
        </p:txBody>
      </p:sp>
    </p:spTree>
    <p:extLst>
      <p:ext uri="{BB962C8B-B14F-4D97-AF65-F5344CB8AC3E}">
        <p14:creationId xmlns:p14="http://schemas.microsoft.com/office/powerpoint/2010/main" val="2783971702"/>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3461</TotalTime>
  <Words>374</Words>
  <Application>Microsoft Office PowerPoint</Application>
  <PresentationFormat>On-screen Show (16:9)</PresentationFormat>
  <Paragraphs>122</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Lato</vt:lpstr>
      <vt:lpstr>Raleway</vt:lpstr>
      <vt:lpstr>Lobster</vt:lpstr>
      <vt:lpstr>Calibri</vt:lpstr>
      <vt:lpstr>Times New Roman</vt:lpstr>
      <vt:lpstr>Streamline</vt:lpstr>
      <vt:lpstr>PowerPoint Presentation</vt:lpstr>
      <vt:lpstr>Presentation Outline</vt:lpstr>
      <vt:lpstr>Dataset Acquisition</vt:lpstr>
      <vt:lpstr>Dataset Acquisition (Contd)</vt:lpstr>
      <vt:lpstr>Data Cleansing \ Pre-processing</vt:lpstr>
      <vt:lpstr>Data Analysis – Categorical Data</vt:lpstr>
      <vt:lpstr>Data Analysis – Numerical Data</vt:lpstr>
      <vt:lpstr>Data Analysis – Bivariate Data</vt:lpstr>
      <vt:lpstr>Sampling Analysis – Central Limit Theorem</vt:lpstr>
      <vt:lpstr>Various Sampling</vt:lpstr>
      <vt:lpstr>Additional Data Analysis with Tibble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Soothing Beauty Salon and Spa: System Proposal</dc:title>
  <dc:creator>Krishanu Ghosh</dc:creator>
  <cp:lastModifiedBy>Krishanu Ghosh</cp:lastModifiedBy>
  <cp:revision>31</cp:revision>
  <dcterms:modified xsi:type="dcterms:W3CDTF">2018-12-17T02:08:05Z</dcterms:modified>
</cp:coreProperties>
</file>